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2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dt" idx="7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en-US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ftr" idx="8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>
              <a:defRPr lang="en-US" sz="1400" b="0" strike="noStrike" spc="-1">
                <a:latin typeface="Times New Roman"/>
              </a:defRPr>
            </a:lvl1pPr>
          </a:lstStyle>
          <a:p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87" name="PlaceHolder 6"/>
          <p:cNvSpPr>
            <a:spLocks noGrp="1"/>
          </p:cNvSpPr>
          <p:nvPr>
            <p:ph type="sldNum" idx="9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buNone/>
              <a:defRPr lang="en-US" sz="1400" b="0" strike="noStrike" spc="-1">
                <a:latin typeface="Times New Roman"/>
              </a:defRPr>
            </a:lvl1pPr>
          </a:lstStyle>
          <a:p>
            <a:pPr algn="r">
              <a:buNone/>
            </a:pPr>
            <a:fld id="{DCE0D4FF-FA07-4339-93C9-9E4273865097}" type="slidenum">
              <a:rPr lang="en-US" sz="1400" b="0" strike="noStrike" spc="-1">
                <a:latin typeface="Times New Roman"/>
              </a:rPr>
              <a:pPr algn="r">
                <a:buNone/>
              </a:p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14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149" name="PlaceHolder 3"/>
          <p:cNvSpPr>
            <a:spLocks noGrp="1"/>
          </p:cNvSpPr>
          <p:nvPr>
            <p:ph type="sldNum" idx="10"/>
          </p:nvPr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lnSpc>
                <a:spcPct val="100000"/>
              </a:lnSpc>
              <a:buNone/>
              <a:defRPr lang="en-GB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90B5E622-FF01-4D90-830D-DAFB53BB7B1B}" type="slidenum">
              <a:rPr lang="en-GB" sz="1200" b="0" strike="noStrike" spc="-1">
                <a:solidFill>
                  <a:srgbClr val="000000"/>
                </a:solidFill>
                <a:latin typeface="+mn-lt"/>
                <a:ea typeface="+mn-ea"/>
              </a:rPr>
              <a:pPr algn="r">
                <a:lnSpc>
                  <a:spcPct val="100000"/>
                </a:lnSpc>
                <a:buNone/>
              </a:pPr>
              <a:t>8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D316066-0433-431A-818D-5512925AB4AA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4344CF2-08DF-4DBF-8CA0-1521A7953C89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73A8F4E-7BFA-4A26-A91F-15C8CF04E32A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197BDAD-C022-4FA2-AAE1-7F6817985E3D}" type="slidenum">
              <a:rPr/>
              <a:p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C1D5AD33-A70A-43B2-A5B5-D871C8E857C3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B7227BFD-F946-43C5-8F21-D4B7E60FEEB5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9893665C-B834-446C-9F79-395E10112FAB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C8906D33-8262-4C50-AB6D-A0F49BFCA0F2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034F492-4F6F-4D20-9BEE-047CD74D106C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F2D7E128-89DA-4CE5-8028-053DC40F91D9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1ADA18B-0D61-48E6-AE63-D236FCA2CEC5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C1FC78E-62DD-4EF6-B46A-52AFD13F9A09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0A57D72A-7A33-4F8E-B53F-5ED2DE619121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8DA164D5-61D9-491A-A637-2DA63675D949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886855BC-C5BD-4769-849C-66ED3B40FDCE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B019FFAC-DB4D-44AB-9CF3-6E65F897EE67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CC96421-BF36-4E17-98B7-EF2336D3F1A0}" type="slidenum">
              <a:rPr/>
              <a:p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7F97BF2-1F06-4987-A9CC-AE79DEE60717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0DB113D-D80C-493B-B596-F56432A0161A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D4FF8BE-0E8D-4D68-8EC5-D815ADE5B9F4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4F9FDCF-9396-4E55-A1A6-BB997349E0BA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3415017-F448-40A9-8DAA-1ABDBDFDD6D3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132F061-4C57-4256-82D6-8CAC34CC17EA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9D9E3F2-C8C3-459A-84FD-2A7A4B2DAD3F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ctr">
              <a:lnSpc>
                <a:spcPct val="100000"/>
              </a:lnSpc>
              <a:buNone/>
              <a:defRPr lang="en-IN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en-IN" sz="1400" b="0" strike="noStrike" spc="-1">
                <a:latin typeface="Times New Roman"/>
              </a:rPr>
              <a:t>&lt;footer&gt;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17A5BC2E-87B0-41FE-9E1B-3390094F9156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>
              <a:defRPr lang="en-US" sz="1400" b="0" strike="noStrike" spc="-1">
                <a:latin typeface="Times New Roman"/>
              </a:defRPr>
            </a:lvl1pPr>
          </a:lstStyle>
          <a:p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ftr" idx="4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ctr">
              <a:lnSpc>
                <a:spcPct val="100000"/>
              </a:lnSpc>
              <a:buNone/>
              <a:defRPr lang="en-IN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en-IN" sz="1400" b="0" strike="noStrike" spc="-1">
                <a:latin typeface="Times New Roman"/>
              </a:rPr>
              <a:t>&lt;footer&gt;</a:t>
            </a:r>
            <a:endParaRPr lang="en-US" sz="1400" b="0" strike="noStrike" spc="-1"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ldNum" idx="5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algn="r">
              <a:lnSpc>
                <a:spcPct val="100000"/>
              </a:lnSpc>
              <a:buNone/>
              <a:defRPr lang="en-US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8025D0F-6081-4E78-BB88-13A657DA395D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6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>
              <a:defRPr lang="en-US" sz="1400" b="0" strike="noStrike" spc="-1">
                <a:latin typeface="Times New Roman"/>
              </a:defRPr>
            </a:lvl1pPr>
          </a:lstStyle>
          <a:p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7528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200" b="0" strike="noStrike" spc="-1">
                <a:solidFill>
                  <a:srgbClr val="D16349"/>
                </a:solidFill>
                <a:latin typeface="Arial"/>
              </a:rPr>
              <a:t>Introduction To Oracle</a:t>
            </a:r>
            <a:endParaRPr lang="en-US" sz="4200" b="0" strike="noStrike" spc="-1">
              <a:latin typeface="Arial"/>
            </a:endParaRP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buNone/>
            </a:pPr>
            <a:endParaRPr lang="en-US" sz="4400" b="0" strike="noStrike" spc="-1">
              <a:latin typeface="Arial"/>
            </a:endParaRPr>
          </a:p>
        </p:txBody>
      </p:sp>
      <p:graphicFrame>
        <p:nvGraphicFramePr>
          <p:cNvPr id="121" name="Content Placeholder 3"/>
          <p:cNvGraphicFramePr/>
          <p:nvPr/>
        </p:nvGraphicFramePr>
        <p:xfrm>
          <a:off x="35640" y="44640"/>
          <a:ext cx="9108360" cy="6917040"/>
        </p:xfrm>
        <a:graphic>
          <a:graphicData uri="http://schemas.openxmlformats.org/drawingml/2006/table">
            <a:tbl>
              <a:tblPr/>
              <a:tblGrid>
                <a:gridCol w="4176360"/>
                <a:gridCol w="4932000"/>
              </a:tblGrid>
              <a:tr h="382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SQL</a:t>
                      </a:r>
                      <a:endParaRPr lang="en-US" sz="2400" b="0" strike="noStrike" spc="-1">
                        <a:latin typeface="Arial"/>
                      </a:endParaRPr>
                    </a:p>
                  </a:txBody>
                  <a:tcPr marL="69480" marR="6948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4E4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SQL * Plus</a:t>
                      </a:r>
                      <a:endParaRPr lang="en-US" sz="2400" b="0" strike="noStrike" spc="-1">
                        <a:latin typeface="Arial"/>
                      </a:endParaRPr>
                    </a:p>
                  </a:txBody>
                  <a:tcPr marL="69480" marR="6948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4E4E4"/>
                    </a:solidFill>
                  </a:tcPr>
                </a:tc>
              </a:tr>
              <a:tr h="1248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It is a language of communication with your Oracle server for accessing data.</a:t>
                      </a:r>
                      <a:endParaRPr lang="en-US" sz="2400" b="0" strike="noStrike" spc="-1">
                        <a:latin typeface="Arial"/>
                      </a:endParaRPr>
                    </a:p>
                  </a:txBody>
                  <a:tcPr marL="69480" marR="6948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4E4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Recognize SQL statements and their transfer to your Oracle server.</a:t>
                      </a:r>
                      <a:endParaRPr lang="en-US" sz="2400" b="0" strike="noStrike" spc="-1">
                        <a:latin typeface="Arial"/>
                      </a:endParaRPr>
                    </a:p>
                  </a:txBody>
                  <a:tcPr marL="69480" marR="6948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4E4E4"/>
                    </a:solidFill>
                  </a:tcPr>
                </a:tc>
              </a:tr>
              <a:tr h="679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Is based on the ANSI SQL standard.</a:t>
                      </a:r>
                      <a:endParaRPr lang="en-US" sz="2400" b="0" strike="noStrike" spc="-1">
                        <a:latin typeface="Arial"/>
                      </a:endParaRPr>
                    </a:p>
                  </a:txBody>
                  <a:tcPr marL="69480" marR="6948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4E4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Is an interface specifies the Oracle system for executing SQL statements.</a:t>
                      </a:r>
                      <a:endParaRPr lang="en-US" sz="2400" b="0" strike="noStrike" spc="-1">
                        <a:latin typeface="Arial"/>
                      </a:endParaRPr>
                    </a:p>
                  </a:txBody>
                  <a:tcPr marL="69480" marR="6948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4E4E4"/>
                    </a:solidFill>
                  </a:tcPr>
                </a:tc>
              </a:tr>
              <a:tr h="959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Process the data and defines the objects from the database.</a:t>
                      </a:r>
                      <a:endParaRPr lang="en-US" sz="2400" b="0" strike="noStrike" spc="-1">
                        <a:latin typeface="Arial"/>
                      </a:endParaRPr>
                    </a:p>
                  </a:txBody>
                  <a:tcPr marL="69480" marR="6948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4E4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Not permit the processing of information in the database.</a:t>
                      </a:r>
                      <a:endParaRPr lang="en-US" sz="2400" b="0" strike="noStrike" spc="-1">
                        <a:latin typeface="Arial"/>
                      </a:endParaRPr>
                    </a:p>
                  </a:txBody>
                  <a:tcPr marL="69480" marR="6948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4E4E4"/>
                    </a:solidFill>
                  </a:tcPr>
                </a:tc>
              </a:tr>
              <a:tr h="959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Does not have a continuation character.</a:t>
                      </a:r>
                      <a:endParaRPr lang="en-US" sz="2400" b="0" strike="noStrike" spc="-1">
                        <a:latin typeface="Arial"/>
                      </a:endParaRPr>
                    </a:p>
                  </a:txBody>
                  <a:tcPr marL="69480" marR="6948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4E4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Supports the "-" as the character to break commands on several lines.</a:t>
                      </a:r>
                      <a:endParaRPr lang="en-US" sz="2400" b="0" strike="noStrike" spc="-1">
                        <a:latin typeface="Arial"/>
                      </a:endParaRPr>
                    </a:p>
                  </a:txBody>
                  <a:tcPr marL="69480" marR="6948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4E4E4"/>
                    </a:solidFill>
                  </a:tcPr>
                </a:tc>
              </a:tr>
              <a:tr h="679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The instructions cannot be abbreviated.</a:t>
                      </a:r>
                      <a:endParaRPr lang="en-US" sz="2400" b="0" strike="noStrike" spc="-1">
                        <a:latin typeface="Arial"/>
                      </a:endParaRPr>
                    </a:p>
                  </a:txBody>
                  <a:tcPr marL="69480" marR="6948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4E4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Commands may be abbreviated.</a:t>
                      </a:r>
                      <a:endParaRPr lang="en-US" sz="2400" b="0" strike="noStrike" spc="-1">
                        <a:latin typeface="Arial"/>
                      </a:endParaRPr>
                    </a:p>
                  </a:txBody>
                  <a:tcPr marL="69480" marR="6948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4E4E4"/>
                    </a:solidFill>
                  </a:tcPr>
                </a:tc>
              </a:tr>
              <a:tr h="679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Use the functions to perform formatting.</a:t>
                      </a:r>
                      <a:endParaRPr lang="en-US" sz="2400" b="0" strike="noStrike" spc="-1">
                        <a:latin typeface="Arial"/>
                      </a:endParaRPr>
                    </a:p>
                  </a:txBody>
                  <a:tcPr marL="69480" marR="6948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4E4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Use the commands for formatting data.</a:t>
                      </a:r>
                      <a:endParaRPr lang="en-US" sz="2400" b="0" strike="noStrike" spc="-1">
                        <a:latin typeface="Arial"/>
                      </a:endParaRPr>
                    </a:p>
                  </a:txBody>
                  <a:tcPr marL="69480" marR="6948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4E4E4"/>
                    </a:solidFill>
                  </a:tcPr>
                </a:tc>
              </a:tr>
              <a:tr h="679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The end of a command is ";"</a:t>
                      </a:r>
                      <a:endParaRPr lang="en-US" sz="2400" b="0" strike="noStrike" spc="-1">
                        <a:latin typeface="Arial"/>
                      </a:endParaRPr>
                    </a:p>
                  </a:txBody>
                  <a:tcPr marL="69480" marR="6948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4E4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Requires no end character of a command.</a:t>
                      </a:r>
                      <a:endParaRPr lang="en-US" sz="2400" b="0" strike="noStrike" spc="-1">
                        <a:latin typeface="Arial"/>
                      </a:endParaRPr>
                    </a:p>
                  </a:txBody>
                  <a:tcPr marL="69480" marR="69480" anchor="ctr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4E4E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1" strike="noStrike" spc="-1">
                <a:solidFill>
                  <a:srgbClr val="000000"/>
                </a:solidFill>
                <a:latin typeface="Calibri"/>
              </a:rPr>
              <a:t>SQL * Plus commands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63000" lnSpcReduction="20000"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The most important commands available in SQL * Plus are:</a:t>
            </a:r>
            <a:endParaRPr lang="en-US" sz="3200" b="0" strike="noStrike" spc="-1" dirty="0"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ACCEPT 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- used to read a variable input </a:t>
            </a:r>
            <a:endParaRPr lang="en-US" sz="2800" b="0" strike="noStrike" spc="-1" dirty="0"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DEF (DEFINE)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- allow you to declare a variable </a:t>
            </a:r>
            <a:endParaRPr lang="en-US" sz="2800" b="0" strike="noStrike" spc="-1" dirty="0"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DESC (DESCRIBE)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- lists the attributes of objects </a:t>
            </a:r>
            <a:endParaRPr lang="en-US" sz="2800" b="0" strike="noStrike" spc="-1" dirty="0"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EDIT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- opens an editor </a:t>
            </a:r>
            <a:endParaRPr lang="en-US" sz="2800" b="0" strike="noStrike" spc="-1" dirty="0"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EXIT or QUIT 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- disconnects the user and SQL * Plus session </a:t>
            </a:r>
            <a:endParaRPr lang="en-US" sz="2800" b="0" strike="noStrike" spc="-1" dirty="0"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GET 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- searches for a file in SQL </a:t>
            </a:r>
            <a:endParaRPr lang="en-US" sz="2800" b="0" strike="noStrike" spc="-1" dirty="0"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LIST 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- shows the last command executed </a:t>
            </a:r>
            <a:endParaRPr lang="en-US" sz="2800" b="0" strike="noStrike" spc="-1" dirty="0"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PROMPT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- displays a text on the screen</a:t>
            </a:r>
            <a:endParaRPr lang="en-US" sz="2800" b="0" strike="noStrike" spc="-1" dirty="0"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RUN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- lists and runs the command. Same as (/) but / does not list command</a:t>
            </a:r>
            <a:endParaRPr lang="en-US" sz="2800" b="0" strike="noStrike" spc="-1" dirty="0"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SAVE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- save buffer command into a SQL script file </a:t>
            </a:r>
            <a:endParaRPr lang="en-US" sz="2800" b="0" strike="noStrike" spc="-1" dirty="0"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SET 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- change environment variables specific to SQL * Plus </a:t>
            </a:r>
            <a:endParaRPr lang="en-US" sz="2800" b="0" strike="noStrike" spc="-1" dirty="0"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SHOW 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- displays the environment variables settings in SQL * Plus </a:t>
            </a:r>
            <a:endParaRPr lang="en-US" sz="2800" b="0" strike="noStrike" spc="-1" dirty="0"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START -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run a SQL script </a:t>
            </a:r>
            <a:endParaRPr lang="en-US" sz="28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IN" sz="4400" b="0" strike="noStrike" spc="-1">
                <a:solidFill>
                  <a:srgbClr val="000000"/>
                </a:solidFill>
                <a:latin typeface="Calibri"/>
              </a:rPr>
              <a:t>Getting Help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457200" y="12954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HELP [ INDEX | topic ]</a:t>
            </a:r>
            <a:endParaRPr lang="en-US" sz="3200" b="0" strike="noStrike" spc="-1" dirty="0">
              <a:latin typeface="Arial"/>
            </a:endParaRPr>
          </a:p>
          <a:p>
            <a:pPr marL="343080" indent="-343080"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IN" sz="3200" b="0" strike="noStrike" spc="-1" dirty="0">
                <a:solidFill>
                  <a:srgbClr val="000000"/>
                </a:solidFill>
                <a:latin typeface="Calibri"/>
              </a:rPr>
              <a:t>E.g. </a:t>
            </a:r>
            <a:r>
              <a:rPr lang="en-US" sz="3200" b="0" strike="noStrike" spc="-1" dirty="0">
                <a:solidFill>
                  <a:srgbClr val="0070C0"/>
                </a:solidFill>
                <a:latin typeface="Calibri"/>
              </a:rPr>
              <a:t>SQL&gt; HELP </a:t>
            </a:r>
            <a:r>
              <a:rPr lang="en-US" sz="3200" b="0" strike="noStrike" spc="-1" dirty="0" smtClean="0">
                <a:solidFill>
                  <a:srgbClr val="0070C0"/>
                </a:solidFill>
                <a:latin typeface="Calibri"/>
              </a:rPr>
              <a:t>ACCEPT </a:t>
            </a:r>
          </a:p>
          <a:p>
            <a:pPr marL="343080" indent="-343080">
              <a:spcBef>
                <a:spcPts val="641"/>
              </a:spcBef>
              <a:buClr>
                <a:srgbClr val="000000"/>
              </a:buClr>
            </a:pPr>
            <a:endParaRPr lang="en-US" sz="2000" b="0" strike="noStrike" spc="-1" dirty="0" smtClean="0">
              <a:latin typeface="Arial"/>
            </a:endParaRPr>
          </a:p>
          <a:p>
            <a:pPr marL="343080" indent="-343080">
              <a:spcBef>
                <a:spcPts val="641"/>
              </a:spcBef>
              <a:buClr>
                <a:srgbClr val="000000"/>
              </a:buClr>
            </a:pPr>
            <a:r>
              <a:rPr lang="en-US" sz="2000" b="0" strike="noStrike" spc="-1" dirty="0" smtClean="0">
                <a:solidFill>
                  <a:schemeClr val="accent6">
                    <a:lumMod val="50000"/>
                  </a:schemeClr>
                </a:solidFill>
                <a:latin typeface="Arial"/>
              </a:rPr>
              <a:t>ACCEPT</a:t>
            </a:r>
          </a:p>
          <a:p>
            <a:pPr marL="343080" indent="-343080">
              <a:spcBef>
                <a:spcPts val="641"/>
              </a:spcBef>
              <a:buClr>
                <a:srgbClr val="000000"/>
              </a:buClr>
            </a:pPr>
            <a:r>
              <a:rPr lang="en-US" sz="2000" b="0" strike="noStrike" spc="-1" dirty="0" smtClean="0">
                <a:solidFill>
                  <a:schemeClr val="accent6">
                    <a:lumMod val="50000"/>
                  </a:schemeClr>
                </a:solidFill>
                <a:latin typeface="Arial"/>
              </a:rPr>
              <a:t> ------</a:t>
            </a:r>
          </a:p>
          <a:p>
            <a:pPr marL="343080" indent="-343080">
              <a:spcBef>
                <a:spcPts val="641"/>
              </a:spcBef>
              <a:buClr>
                <a:srgbClr val="000000"/>
              </a:buClr>
            </a:pPr>
            <a:endParaRPr lang="en-US" sz="2000" b="0" strike="noStrike" spc="-1" dirty="0" smtClean="0">
              <a:solidFill>
                <a:schemeClr val="accent6">
                  <a:lumMod val="50000"/>
                </a:schemeClr>
              </a:solidFill>
              <a:latin typeface="Arial"/>
            </a:endParaRPr>
          </a:p>
          <a:p>
            <a:pPr marL="343080" indent="-343080">
              <a:spcBef>
                <a:spcPts val="641"/>
              </a:spcBef>
              <a:buClr>
                <a:srgbClr val="000000"/>
              </a:buClr>
            </a:pPr>
            <a:r>
              <a:rPr lang="en-US" sz="2000" b="0" strike="noStrike" spc="-1" dirty="0" smtClean="0">
                <a:solidFill>
                  <a:schemeClr val="accent6">
                    <a:lumMod val="50000"/>
                  </a:schemeClr>
                </a:solidFill>
                <a:latin typeface="Arial"/>
              </a:rPr>
              <a:t> Reads a line of input and stores it in a given substitution variable.</a:t>
            </a:r>
          </a:p>
          <a:p>
            <a:pPr marL="343080" indent="-343080">
              <a:spcBef>
                <a:spcPts val="641"/>
              </a:spcBef>
              <a:buClr>
                <a:srgbClr val="000000"/>
              </a:buClr>
            </a:pPr>
            <a:endParaRPr lang="en-US" sz="2000" b="0" strike="noStrike" spc="-1" dirty="0" smtClean="0">
              <a:solidFill>
                <a:schemeClr val="accent6">
                  <a:lumMod val="50000"/>
                </a:schemeClr>
              </a:solidFill>
              <a:latin typeface="Arial"/>
            </a:endParaRPr>
          </a:p>
          <a:p>
            <a:pPr marL="343080" indent="-343080">
              <a:spcBef>
                <a:spcPts val="641"/>
              </a:spcBef>
              <a:buClr>
                <a:srgbClr val="000000"/>
              </a:buClr>
            </a:pPr>
            <a:r>
              <a:rPr lang="en-US" sz="2000" b="0" strike="noStrike" spc="-1" dirty="0" smtClean="0">
                <a:solidFill>
                  <a:schemeClr val="accent6">
                    <a:lumMod val="50000"/>
                  </a:schemeClr>
                </a:solidFill>
                <a:latin typeface="Arial"/>
              </a:rPr>
              <a:t> ACC[EPT] variable [NUM[BER] | CHAR | DATE | BINARY_FLOAT | BINARY_DOUBLE]</a:t>
            </a:r>
          </a:p>
          <a:p>
            <a:pPr marL="343080" indent="-343080">
              <a:spcBef>
                <a:spcPts val="641"/>
              </a:spcBef>
              <a:buClr>
                <a:srgbClr val="000000"/>
              </a:buClr>
            </a:pPr>
            <a:r>
              <a:rPr lang="en-US" sz="2000" b="0" strike="noStrike" spc="-1" dirty="0" smtClean="0">
                <a:solidFill>
                  <a:schemeClr val="accent6">
                    <a:lumMod val="50000"/>
                  </a:schemeClr>
                </a:solidFill>
                <a:latin typeface="Arial"/>
              </a:rPr>
              <a:t> [FOR[MAT] format] [DEF[AULT] default] [PROMPT text | NOPR[OMPT]] [HIDE]</a:t>
            </a:r>
            <a:endParaRPr lang="en-US" sz="2000" b="0" strike="noStrike" spc="-1" dirty="0">
              <a:solidFill>
                <a:schemeClr val="accent6">
                  <a:lumMod val="50000"/>
                </a:schemeClr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IN" sz="4400" b="0" strike="noStrike" spc="-1">
                <a:solidFill>
                  <a:srgbClr val="000000"/>
                </a:solidFill>
                <a:latin typeface="Calibri"/>
              </a:rPr>
              <a:t>ACCEPT Command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88500" lnSpcReduction="10000"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Reads a line of input and stores it in a given substitution variable. 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FF0000"/>
              </a:buClr>
              <a:buFont typeface="Arial"/>
              <a:buChar char="•"/>
            </a:pPr>
            <a:r>
              <a:rPr lang="en-US" sz="3200" b="1" strike="noStrike" spc="-1">
                <a:solidFill>
                  <a:srgbClr val="FF0000"/>
                </a:solidFill>
                <a:latin typeface="Calibri"/>
              </a:rPr>
              <a:t>ACC[EPT]</a:t>
            </a:r>
            <a:r>
              <a:rPr lang="en-US" sz="3200" b="1" strike="noStrike" spc="-1">
                <a:solidFill>
                  <a:srgbClr val="000000"/>
                </a:solidFill>
                <a:latin typeface="Calibri"/>
              </a:rPr>
              <a:t> variable </a:t>
            </a:r>
            <a:r>
              <a:rPr lang="en-US" sz="3200" b="1" strike="noStrike" spc="-1">
                <a:solidFill>
                  <a:srgbClr val="4F81BD"/>
                </a:solidFill>
                <a:latin typeface="Calibri"/>
              </a:rPr>
              <a:t>[NUM[BER] | CHAR | DATE | BINARY_FLOAT | BINARY_DOUBLE] </a:t>
            </a:r>
            <a:r>
              <a:rPr lang="en-US" sz="3200" b="1" strike="noStrike" spc="-1">
                <a:solidFill>
                  <a:srgbClr val="E46C0A"/>
                </a:solidFill>
                <a:latin typeface="Calibri"/>
              </a:rPr>
              <a:t>[FOR[MAT] format]</a:t>
            </a:r>
            <a:r>
              <a:rPr lang="en-US" sz="3200" b="1" strike="noStrike" spc="-1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200" b="1" strike="noStrike" spc="-1">
                <a:solidFill>
                  <a:srgbClr val="00B050"/>
                </a:solidFill>
                <a:latin typeface="Calibri"/>
              </a:rPr>
              <a:t>[DEF[AULT] default]</a:t>
            </a:r>
            <a:r>
              <a:rPr lang="en-US" sz="3200" b="1" strike="noStrike" spc="-1">
                <a:solidFill>
                  <a:srgbClr val="000000"/>
                </a:solidFill>
                <a:latin typeface="Calibri"/>
              </a:rPr>
              <a:t> </a:t>
            </a:r>
            <a:r>
              <a:rPr lang="en-US" sz="3200" b="1" strike="noStrike" spc="-1">
                <a:solidFill>
                  <a:srgbClr val="31859C"/>
                </a:solidFill>
                <a:latin typeface="Calibri"/>
              </a:rPr>
              <a:t>[PROMPT text|NOPR[OMPT]]</a:t>
            </a:r>
            <a:r>
              <a:rPr lang="en-US" sz="3200" b="1" strike="noStrike" spc="-1">
                <a:solidFill>
                  <a:srgbClr val="FFC000"/>
                </a:solidFill>
                <a:latin typeface="Calibri"/>
              </a:rPr>
              <a:t> [HIDE]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E.g. To display the prompt "Enter weekly salary: " and place the reply in a NUMBER variable named SALARY with a default of 000.0, enter</a:t>
            </a:r>
            <a:endParaRPr lang="en-US" sz="3200" b="0" strike="noStrike" spc="-1"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ACCEPT salary NUMBER FORMAT '999.99' DEFAULT '000.0‘ PROMPT 'Enter weekly salary: ' </a:t>
            </a:r>
            <a:endParaRPr lang="en-US" sz="2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1" strike="noStrike" spc="-1">
                <a:solidFill>
                  <a:srgbClr val="000000"/>
                </a:solidFill>
                <a:latin typeface="Calibri"/>
              </a:rPr>
              <a:t>SQL*Plus DEFINE Command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92000"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A value can be assigned to a variable using the command DEF [INE] of SQL * PLUS. </a:t>
            </a:r>
            <a:endParaRPr lang="en-US" sz="3200" b="0" strike="noStrike" spc="-1" dirty="0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Variables can be emptied using UNDEF [INE]. </a:t>
            </a:r>
            <a:endParaRPr lang="en-US" sz="3200" b="0" strike="noStrike" spc="-1" dirty="0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1" strike="noStrike" spc="-1" dirty="0">
                <a:solidFill>
                  <a:srgbClr val="000000"/>
                </a:solidFill>
                <a:latin typeface="Calibri"/>
              </a:rPr>
              <a:t>DEFINE Command Syntax:</a:t>
            </a:r>
            <a:endParaRPr lang="en-US" sz="3200" b="0" strike="noStrike" spc="-1" dirty="0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		DEF[INE] [variable]|[variable = text]</a:t>
            </a:r>
            <a:endParaRPr lang="en-US" sz="3200" b="0" strike="noStrike" spc="-1" dirty="0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3200" b="1" strike="noStrike" spc="-1" dirty="0">
                <a:solidFill>
                  <a:srgbClr val="000000"/>
                </a:solidFill>
                <a:latin typeface="Calibri"/>
              </a:rPr>
              <a:t>DEFINE Command Example:</a:t>
            </a:r>
            <a:endParaRPr lang="en-US" sz="3200" b="0" strike="noStrike" spc="-1" dirty="0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		</a:t>
            </a:r>
            <a:r>
              <a:rPr lang="en-US" sz="3200" b="0" strike="noStrike" spc="-1" dirty="0" smtClean="0">
                <a:solidFill>
                  <a:srgbClr val="000000"/>
                </a:solidFill>
                <a:latin typeface="Calibri"/>
              </a:rPr>
              <a:t>       DEFINE </a:t>
            </a: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status = 'ACTIVE' </a:t>
            </a:r>
            <a:r>
              <a:rPr sz="3200"/>
              <a:t/>
            </a:r>
            <a:br>
              <a:rPr sz="3200"/>
            </a:b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	DEFINE </a:t>
            </a:r>
            <a:r>
              <a:rPr lang="en-US" sz="3200" b="0" strike="noStrike" spc="-1" dirty="0" err="1">
                <a:solidFill>
                  <a:srgbClr val="000000"/>
                </a:solidFill>
                <a:latin typeface="Calibri"/>
              </a:rPr>
              <a:t>my_number</a:t>
            </a: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sz="3200"/>
              <a:t/>
            </a:r>
            <a:br>
              <a:rPr sz="3200"/>
            </a:b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	DEFINE </a:t>
            </a:r>
            <a:r>
              <a:rPr lang="en-US" sz="3200" b="0" strike="noStrike" spc="-1" dirty="0" err="1">
                <a:solidFill>
                  <a:srgbClr val="000000"/>
                </a:solidFill>
                <a:latin typeface="Calibri"/>
              </a:rPr>
              <a:t>my_number</a:t>
            </a: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 = 1234 </a:t>
            </a:r>
            <a:endParaRPr lang="en-US" sz="3200" b="0" strike="noStrike" spc="-1" dirty="0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endParaRPr lang="en-US" sz="32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1" strike="noStrike" spc="-1">
                <a:solidFill>
                  <a:srgbClr val="000000"/>
                </a:solidFill>
                <a:latin typeface="Calibri"/>
              </a:rPr>
              <a:t>Substitution variables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107640" y="1204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71000"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Substitution variables allow you to write generic SQL*Plus scripts. They allow you to mark places in a script where you want to substitute values at runtime. 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IN" sz="3200" b="0" strike="noStrike" spc="-1">
                <a:solidFill>
                  <a:srgbClr val="000000"/>
                </a:solidFill>
                <a:latin typeface="Calibri"/>
              </a:rPr>
              <a:t>Both ACCEPT and DEFINE can be used to declare substitution variable.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Substitution variables can occur in a condition WHERE, in the ORDER BY clause, in the name of a table. 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1" strike="noStrike" spc="-1">
                <a:solidFill>
                  <a:srgbClr val="000000"/>
                </a:solidFill>
                <a:latin typeface="Calibri"/>
              </a:rPr>
              <a:t>Syntax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		SELECT &amp;column </a:t>
            </a:r>
            <a:r>
              <a:rPr sz="3200"/>
              <a:t/>
            </a:r>
            <a:br>
              <a:rPr sz="3200"/>
            </a:b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	FROM &amp;table </a:t>
            </a:r>
            <a:r>
              <a:rPr sz="3200"/>
              <a:t/>
            </a:r>
            <a:br>
              <a:rPr sz="3200"/>
            </a:b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	WHERE &amp;condition </a:t>
            </a:r>
            <a:r>
              <a:rPr sz="3200"/>
              <a:t/>
            </a:r>
            <a:br>
              <a:rPr sz="3200"/>
            </a:b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	ORDER BY &amp;order ; 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endParaRPr lang="en-US" sz="3200" b="0" strike="noStrike" spc="-1">
              <a:latin typeface="Arial"/>
            </a:endParaRPr>
          </a:p>
        </p:txBody>
      </p:sp>
      <p:sp>
        <p:nvSpPr>
          <p:cNvPr id="132" name="Rectangle 1"/>
          <p:cNvSpPr/>
          <p:nvPr/>
        </p:nvSpPr>
        <p:spPr>
          <a:xfrm>
            <a:off x="4212000" y="3814560"/>
            <a:ext cx="4679640" cy="258876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ctr">
            <a:spAutoFit/>
          </a:bodyPr>
          <a:lstStyle/>
          <a:p>
            <a:pPr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2000" b="1" strike="noStrike" spc="-1">
                <a:solidFill>
                  <a:srgbClr val="FF0000"/>
                </a:solidFill>
                <a:latin typeface="Arial"/>
                <a:ea typeface="DejaVu Sans"/>
              </a:rPr>
              <a:t>Example</a:t>
            </a:r>
            <a:endParaRPr lang="en-US" sz="20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2400" b="0" strike="noStrike" spc="-1">
                <a:solidFill>
                  <a:srgbClr val="FF0000"/>
                </a:solidFill>
                <a:latin typeface="Arial Unicode MS"/>
                <a:ea typeface="DejaVu Sans"/>
              </a:rPr>
              <a:t>SQL &gt; DEFINE name1 = ‘Hira’ </a:t>
            </a:r>
            <a:r>
              <a:rPr sz="2400"/>
              <a:t/>
            </a:r>
            <a:br>
              <a:rPr sz="2400"/>
            </a:br>
            <a:r>
              <a:rPr lang="en-US" sz="2400" b="0" strike="noStrike" spc="-1">
                <a:solidFill>
                  <a:srgbClr val="FF0000"/>
                </a:solidFill>
                <a:latin typeface="Arial Unicode MS"/>
                <a:ea typeface="DejaVu Sans"/>
              </a:rPr>
              <a:t>SQL &gt; DEFINE name2 = ‘Lal’ </a:t>
            </a:r>
            <a:r>
              <a:rPr sz="2400"/>
              <a:t/>
            </a:r>
            <a:br>
              <a:rPr sz="2400"/>
            </a:br>
            <a:r>
              <a:rPr lang="en-US" sz="2400" b="0" strike="noStrike" spc="-1">
                <a:solidFill>
                  <a:srgbClr val="FF0000"/>
                </a:solidFill>
                <a:latin typeface="Arial Unicode MS"/>
                <a:ea typeface="DejaVu Sans"/>
              </a:rPr>
              <a:t>SQL &gt; SELECT first_name, age </a:t>
            </a:r>
            <a:r>
              <a:rPr sz="2400"/>
              <a:t/>
            </a:r>
            <a:br>
              <a:rPr sz="2400"/>
            </a:br>
            <a:r>
              <a:rPr lang="en-US" sz="2400" b="0" strike="noStrike" spc="-1">
                <a:solidFill>
                  <a:srgbClr val="FF0000"/>
                </a:solidFill>
                <a:latin typeface="Arial Unicode MS"/>
                <a:ea typeface="DejaVu Sans"/>
              </a:rPr>
              <a:t> FROM students </a:t>
            </a:r>
            <a:r>
              <a:rPr sz="2400"/>
              <a:t/>
            </a:r>
            <a:br>
              <a:rPr sz="2400"/>
            </a:br>
            <a:r>
              <a:rPr lang="en-US" sz="2400" b="0" strike="noStrike" spc="-1">
                <a:solidFill>
                  <a:srgbClr val="FF0000"/>
                </a:solidFill>
                <a:latin typeface="Arial Unicode MS"/>
                <a:ea typeface="DejaVu Sans"/>
              </a:rPr>
              <a:t> WHERE first_name = ' &amp;name1 '</a:t>
            </a:r>
            <a:r>
              <a:rPr sz="2400"/>
              <a:t/>
            </a:r>
            <a:br>
              <a:rPr sz="2400"/>
            </a:br>
            <a:r>
              <a:rPr lang="en-US" sz="2400" b="0" strike="noStrike" spc="-1">
                <a:solidFill>
                  <a:srgbClr val="FF0000"/>
                </a:solidFill>
                <a:latin typeface="Arial Unicode MS"/>
                <a:ea typeface="DejaVu Sans"/>
              </a:rPr>
              <a:t>OR first_name = ' &amp;name2 '; </a:t>
            </a:r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IN" sz="4400" b="0" strike="noStrike" spc="-1">
                <a:solidFill>
                  <a:srgbClr val="000000"/>
                </a:solidFill>
                <a:latin typeface="Calibri"/>
              </a:rPr>
              <a:t>DESCRIBE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DESC[RIBE] {[schema.]object[@db_link]}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Lists the column definitions for the specified table, view or synonym, or the specifications for the specified function or procedure.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IN" sz="3200" b="0" strike="noStrike" spc="-1">
                <a:solidFill>
                  <a:srgbClr val="000000"/>
                </a:solidFill>
                <a:latin typeface="Calibri"/>
              </a:rPr>
              <a:t>E.g. </a:t>
            </a: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DESCRIBE customer</a:t>
            </a: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IN" sz="4400" b="0" strike="noStrike" spc="-1">
                <a:solidFill>
                  <a:srgbClr val="000000"/>
                </a:solidFill>
                <a:latin typeface="Calibri"/>
              </a:rPr>
              <a:t>GET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94000"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GET [FILE] file_name[.ext] [LIST | NOLIST]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Loads an operating system file into the SQL buffer.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If you do not specify a file extension, SQL*Plus assumes the default command-file extension (normally SQL)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IN" sz="3200" b="0" strike="noStrike" spc="-1">
                <a:solidFill>
                  <a:srgbClr val="000000"/>
                </a:solidFill>
                <a:latin typeface="Calibri"/>
              </a:rPr>
              <a:t>E.g. </a:t>
            </a: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To load a file called YEARENDRPT with the extension SQL into the buffer, enter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		GET YEARENDRPT 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IN" sz="4400" b="0" strike="noStrike" spc="-1">
                <a:solidFill>
                  <a:srgbClr val="000000"/>
                </a:solidFill>
                <a:latin typeface="Calibri"/>
              </a:rPr>
              <a:t>SAVE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87000"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SAV[E] [FILE] file_name[.ext] [CRE[ATE] | REP[LACE] | APP[END]]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Saves the contents of the SQL buffer in an operating system script. 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When you SAVE the contents of the SQL buffer, SAVE adds a line containing a slash (/) to the end of the file.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IN" sz="3200" b="0" strike="noStrike" spc="-1">
                <a:solidFill>
                  <a:srgbClr val="000000"/>
                </a:solidFill>
                <a:latin typeface="Calibri"/>
              </a:rPr>
              <a:t>E.g. </a:t>
            </a: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To save the contents of the buffer in a file named DEPTSALRPT with the extension SQL, enter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		SAVE DEPTSALRPT </a:t>
            </a: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IN" sz="4400" b="0" strike="noStrike" spc="-1">
                <a:solidFill>
                  <a:srgbClr val="000000"/>
                </a:solidFill>
                <a:latin typeface="Calibri"/>
              </a:rPr>
              <a:t>Execute a SQL script file in SQLPlus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68000"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Syntax is 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1" strike="noStrike" spc="-1">
                <a:solidFill>
                  <a:srgbClr val="C9211E"/>
                </a:solidFill>
                <a:latin typeface="Calibri"/>
              </a:rPr>
              <a:t>SQL &gt; @{file}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For example, if your file was called script.sql, you'd type the following command at the SQL prompt: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1" strike="noStrike" spc="-1">
                <a:solidFill>
                  <a:srgbClr val="C9211E"/>
                </a:solidFill>
                <a:latin typeface="Calibri"/>
              </a:rPr>
              <a:t>SQL &gt; @script.sql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The above command assumes that the file is in the current directory. 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If you need to execute a script file that is not in the current directory, you would type: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1" strike="noStrike" spc="-1">
                <a:solidFill>
                  <a:srgbClr val="C9211E"/>
                </a:solidFill>
                <a:latin typeface="Calibri"/>
              </a:rPr>
              <a:t>SQL &gt; @{path}{file}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For example: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1" strike="noStrike" spc="-1">
                <a:solidFill>
                  <a:srgbClr val="C9211E"/>
                </a:solidFill>
                <a:latin typeface="Calibri"/>
              </a:rPr>
              <a:t>SQL &gt; @/oracle/scripts/script.sql</a:t>
            </a: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301320" y="228600"/>
            <a:ext cx="8534520" cy="7588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marL="216000" indent="-216000" algn="ctr"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strike="noStrike" spc="-1">
                <a:latin typeface="Arial"/>
              </a:rPr>
              <a:t>Introduction to Databases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301320" y="1527120"/>
            <a:ext cx="8504280" cy="4572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432000" indent="-324000">
              <a:spcBef>
                <a:spcPts val="675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700" b="0" strike="noStrike" spc="-1">
                <a:solidFill>
                  <a:srgbClr val="000000"/>
                </a:solidFill>
                <a:latin typeface="Arial"/>
              </a:rPr>
              <a:t>A database is a collection of Data (Information).  Examples of databases, which we use in our daily life, is  an Attendance Register, Telephone Directory, Muster Rule. </a:t>
            </a:r>
            <a:endParaRPr lang="en-US" sz="2700" b="0" strike="noStrike" spc="-1">
              <a:latin typeface="Arial"/>
            </a:endParaRPr>
          </a:p>
          <a:p>
            <a:pPr marL="432000" indent="-324000">
              <a:spcBef>
                <a:spcPts val="675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700" b="1" strike="noStrike" spc="-1">
                <a:solidFill>
                  <a:srgbClr val="000000"/>
                </a:solidFill>
                <a:latin typeface="Arial"/>
              </a:rPr>
              <a:t>Database Management System(DBMS): </a:t>
            </a:r>
            <a:r>
              <a:rPr lang="en-US" sz="2700" b="0" strike="noStrike" spc="-1">
                <a:solidFill>
                  <a:srgbClr val="000000"/>
                </a:solidFill>
                <a:latin typeface="Arial"/>
              </a:rPr>
              <a:t>A database management system is a collection of programs written to manage a database. That is, it acts as a interface between user and database. </a:t>
            </a:r>
            <a:endParaRPr lang="en-US" sz="2700" b="0" strike="noStrike" spc="-1">
              <a:latin typeface="Arial"/>
            </a:endParaRPr>
          </a:p>
        </p:txBody>
      </p:sp>
      <p:sp>
        <p:nvSpPr>
          <p:cNvPr id="91" name="Slide Number Placeholder 1"/>
          <p:cNvSpPr/>
          <p:nvPr/>
        </p:nvSpPr>
        <p:spPr>
          <a:xfrm>
            <a:off x="4362480" y="1027080"/>
            <a:ext cx="457200" cy="441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46800" rIns="4572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BA21C73-CF20-4137-9CBC-9387CA8F1F19}" type="slidenum">
              <a:rPr lang="en-US" sz="1600" b="0" strike="noStrike" spc="-1">
                <a:solidFill>
                  <a:srgbClr val="7B9899"/>
                </a:solidFill>
                <a:latin typeface="Georgia"/>
              </a:rPr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</a:t>
            </a:fld>
            <a:endParaRPr lang="en-US" sz="16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92" name="Footer Placeholder 1"/>
          <p:cNvSpPr/>
          <p:nvPr/>
        </p:nvSpPr>
        <p:spPr>
          <a:xfrm>
            <a:off x="304920" y="6410160"/>
            <a:ext cx="3581280" cy="366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0" strike="noStrike" spc="-1">
                <a:solidFill>
                  <a:srgbClr val="FFFFFF"/>
                </a:solidFill>
                <a:latin typeface="Georgia"/>
              </a:rPr>
              <a:t>Sahaj Computer Solutions</a:t>
            </a:r>
            <a:endParaRPr lang="en-US" sz="1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93" name="Date Placeholder 1"/>
          <p:cNvSpPr/>
          <p:nvPr/>
        </p:nvSpPr>
        <p:spPr>
          <a:xfrm>
            <a:off x="4572000" y="6405480"/>
            <a:ext cx="426420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FFFFFF"/>
                </a:solidFill>
                <a:latin typeface="Georgia"/>
              </a:rPr>
              <a:t>Introduction to Oracle and Creating Tables</a:t>
            </a:r>
            <a:endParaRPr lang="en-US" sz="14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IN" sz="4400" b="0" strike="noStrike" spc="-1">
                <a:solidFill>
                  <a:srgbClr val="000000"/>
                </a:solidFill>
                <a:latin typeface="Calibri"/>
              </a:rPr>
              <a:t>SET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96000"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Sets a system variable to alter the SQL*Plus environment settings for your current session, for example, to:</a:t>
            </a:r>
            <a:endParaRPr lang="en-US" sz="3200" b="0" strike="noStrike" spc="-1"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customize HTML formatting</a:t>
            </a:r>
            <a:endParaRPr lang="en-US" sz="2800" b="0" strike="noStrike" spc="-1"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enable or disable the printing of column headings</a:t>
            </a:r>
            <a:endParaRPr lang="en-US" sz="2800" b="0" strike="noStrike" spc="-1"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set the number of lines per page</a:t>
            </a:r>
            <a:endParaRPr lang="en-US" sz="2800" b="0" strike="noStrike" spc="-1"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set the display width for data</a:t>
            </a:r>
            <a:endParaRPr lang="en-US" sz="28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Syntax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		SET system_variable value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IN" sz="4400" b="0" strike="noStrike" spc="-1">
                <a:solidFill>
                  <a:srgbClr val="000000"/>
                </a:solidFill>
                <a:latin typeface="Calibri"/>
              </a:rPr>
              <a:t>Examples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C9211E"/>
                </a:solidFill>
                <a:latin typeface="Calibri"/>
              </a:rPr>
              <a:t>SET ECHO {ON|OFF}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 lists each command in a script as the command is executed. </a:t>
            </a:r>
            <a:endParaRPr lang="en-US" sz="24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C9211E"/>
                </a:solidFill>
                <a:latin typeface="Calibri"/>
              </a:rPr>
              <a:t>SET NULL </a:t>
            </a:r>
            <a:r>
              <a:rPr lang="en-US" sz="2400" b="0" i="1" strike="noStrike" spc="-1">
                <a:solidFill>
                  <a:srgbClr val="C9211E"/>
                </a:solidFill>
                <a:latin typeface="Calibri"/>
              </a:rPr>
              <a:t>null_text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 controls the text displayed for all null values for all columns. </a:t>
            </a:r>
            <a:endParaRPr lang="en-US" sz="24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C9211E"/>
                </a:solidFill>
                <a:latin typeface="Calibri"/>
              </a:rPr>
              <a:t>SET NUMF[ORMAT]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 Sets the default format for displaying numbers. </a:t>
            </a:r>
            <a:endParaRPr lang="en-US" sz="24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C9211E"/>
                </a:solidFill>
                <a:latin typeface="Calibri"/>
              </a:rPr>
              <a:t>SET UND[ERLINE] {-|c|ON|OFF}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 underline the headings of the columns. </a:t>
            </a:r>
            <a:endParaRPr lang="en-US" sz="24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C9211E"/>
                </a:solidFill>
                <a:latin typeface="Calibri"/>
              </a:rPr>
              <a:t>SET VER[IFY] {ON|OFF}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lists the text of a SQL statement or PL/SQL command before and after replacing substitution variables with values.</a:t>
            </a:r>
            <a:endParaRPr lang="en-US" sz="24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C9211E"/>
                </a:solidFill>
                <a:latin typeface="Calibri"/>
              </a:rPr>
              <a:t>SET TAB {ON|OFF}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 formats white space in terminal output. </a:t>
            </a:r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IN" sz="4400" b="0" strike="noStrike" spc="-1">
                <a:solidFill>
                  <a:srgbClr val="000000"/>
                </a:solidFill>
                <a:latin typeface="Calibri"/>
              </a:rPr>
              <a:t>Examples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C9211E"/>
                </a:solidFill>
                <a:latin typeface="Calibri"/>
              </a:rPr>
              <a:t>SET TERM[OUT] {ON|OFF}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 display of output generated by commands executed from a script. </a:t>
            </a:r>
            <a:endParaRPr lang="en-US" sz="24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C9211E"/>
                </a:solidFill>
                <a:latin typeface="Calibri"/>
              </a:rPr>
              <a:t>SET TI[ME] {ON|OFF}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 display the current time. </a:t>
            </a:r>
            <a:endParaRPr lang="en-US" sz="24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C9211E"/>
                </a:solidFill>
                <a:latin typeface="Calibri"/>
              </a:rPr>
              <a:t>SET PAGES[IZE] {24|n}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 Sets the number of lines in each page. </a:t>
            </a:r>
            <a:endParaRPr lang="en-US" sz="24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C9211E"/>
                </a:solidFill>
                <a:latin typeface="Calibri"/>
              </a:rPr>
              <a:t>SET SQLC[ASE] {MIX[ED]|LO[WER]|UP[PER]}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 Converts the case of SQL commands and PL/SQL blocks. </a:t>
            </a:r>
            <a:endParaRPr lang="en-US" sz="24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C9211E"/>
                </a:solidFill>
                <a:latin typeface="Calibri"/>
              </a:rPr>
              <a:t>SET SQLP[ROMPT] {SQL&gt;|text}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 Sets the SQL*Plus command prompt. </a:t>
            </a:r>
            <a:endParaRPr lang="en-US" sz="24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rgbClr val="C9211E"/>
                </a:solidFill>
                <a:latin typeface="Calibri"/>
              </a:rPr>
              <a:t>SET WRA [P] {OFF | ON}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 wraps the string within the column bounds</a:t>
            </a:r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301320" y="228600"/>
            <a:ext cx="8534520" cy="7588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marL="216000" indent="-216000" algn="ctr"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strike="noStrike" spc="-1">
                <a:latin typeface="Arial"/>
              </a:rPr>
              <a:t>ORACLE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301320" y="1527120"/>
            <a:ext cx="8504280" cy="4572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432000" indent="-324000">
              <a:spcBef>
                <a:spcPts val="675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700" b="0" strike="noStrike" spc="-1">
                <a:solidFill>
                  <a:srgbClr val="000000"/>
                </a:solidFill>
                <a:latin typeface="Arial"/>
              </a:rPr>
              <a:t>Oracle is an Object-Relational Database Management System. It is the leading RDBMS vendor worldwide. Nearly half of RDBMS  worldwide market is owned by Oracle.  </a:t>
            </a:r>
            <a:endParaRPr lang="en-US" sz="2700" b="0" strike="noStrike" spc="-1">
              <a:latin typeface="Arial"/>
            </a:endParaRPr>
          </a:p>
        </p:txBody>
      </p:sp>
      <p:sp>
        <p:nvSpPr>
          <p:cNvPr id="96" name="Slide Number Placeholder 2"/>
          <p:cNvSpPr/>
          <p:nvPr/>
        </p:nvSpPr>
        <p:spPr>
          <a:xfrm>
            <a:off x="4362480" y="1027080"/>
            <a:ext cx="457200" cy="441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46800" rIns="4572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9AD95A3-6ED8-4DC2-8918-FA21F47518E0}" type="slidenum">
              <a:rPr lang="en-US" sz="1600" b="0" strike="noStrike" spc="-1">
                <a:solidFill>
                  <a:srgbClr val="7B9899"/>
                </a:solidFill>
                <a:latin typeface="Georgia"/>
              </a:rPr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</a:t>
            </a:fld>
            <a:endParaRPr lang="en-US" sz="16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97" name="Footer Placeholder 4"/>
          <p:cNvSpPr/>
          <p:nvPr/>
        </p:nvSpPr>
        <p:spPr>
          <a:xfrm>
            <a:off x="304920" y="6410160"/>
            <a:ext cx="3581280" cy="366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0" strike="noStrike" spc="-1">
                <a:solidFill>
                  <a:srgbClr val="FFFFFF"/>
                </a:solidFill>
                <a:latin typeface="Georgia"/>
              </a:rPr>
              <a:t>Sahaj Computer Solutions</a:t>
            </a:r>
            <a:endParaRPr lang="en-US" sz="1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98" name="Date Placeholder 4"/>
          <p:cNvSpPr/>
          <p:nvPr/>
        </p:nvSpPr>
        <p:spPr>
          <a:xfrm>
            <a:off x="4572000" y="6405480"/>
            <a:ext cx="426420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FFFFFF"/>
                </a:solidFill>
                <a:latin typeface="Georgia"/>
              </a:rPr>
              <a:t>Introduction to Oracle and Creating Tables</a:t>
            </a:r>
            <a:endParaRPr lang="en-US" sz="14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600" cy="8683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marL="216000" indent="-216000" algn="ctr"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strike="noStrike" spc="-1">
                <a:latin typeface="Arial"/>
              </a:rPr>
              <a:t>ORACLE DATABASE 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457200" y="1294920"/>
            <a:ext cx="8229600" cy="3429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432000" indent="-324000">
              <a:spcBef>
                <a:spcPts val="624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500" b="0" strike="noStrike" spc="-1">
                <a:solidFill>
                  <a:srgbClr val="000000"/>
                </a:solidFill>
                <a:latin typeface="Arial"/>
              </a:rPr>
              <a:t>Every Oracle Database Contains Logical and Physical Structures. Logical Structures are tablespaces, Schema objects, extents and segments. Physical Structures are Datafiles, Redo Log Files, Control File. </a:t>
            </a:r>
            <a:endParaRPr lang="en-US" sz="2500" b="0" strike="noStrike" spc="-1">
              <a:latin typeface="Arial"/>
            </a:endParaRPr>
          </a:p>
          <a:p>
            <a:pPr marL="432000" indent="-324000">
              <a:spcBef>
                <a:spcPts val="624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500" b="0" strike="noStrike" spc="-1">
                <a:solidFill>
                  <a:srgbClr val="000000"/>
                </a:solidFill>
                <a:latin typeface="Arial"/>
              </a:rPr>
              <a:t>A database is divided into logical storage units called </a:t>
            </a:r>
            <a:r>
              <a:rPr lang="en-US" sz="2500" b="1" strike="noStrike" spc="-1">
                <a:solidFill>
                  <a:srgbClr val="000000"/>
                </a:solidFill>
                <a:latin typeface="Arial"/>
              </a:rPr>
              <a:t>tablespaces</a:t>
            </a:r>
            <a:r>
              <a:rPr lang="en-US" sz="2500" b="0" strike="noStrike" spc="-1">
                <a:solidFill>
                  <a:srgbClr val="000000"/>
                </a:solidFill>
                <a:latin typeface="Arial"/>
              </a:rPr>
              <a:t>, which group related logical structures together. Each Tablespace in turn consists of one are more datafiles.</a:t>
            </a:r>
            <a:endParaRPr lang="en-US" sz="2500" b="0" strike="noStrike" spc="-1">
              <a:latin typeface="Arial"/>
            </a:endParaRPr>
          </a:p>
          <a:p>
            <a:pPr marL="432000" indent="-324000">
              <a:spcBef>
                <a:spcPts val="624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500" b="0" strike="noStrike" spc="-1">
              <a:latin typeface="Arial"/>
            </a:endParaRPr>
          </a:p>
        </p:txBody>
      </p:sp>
      <p:pic>
        <p:nvPicPr>
          <p:cNvPr id="101" name="Picture 1" descr="http://www.oracle-dba-online.com/sql/oracle_sql_tutorial_files/image004.jpg"/>
          <p:cNvPicPr/>
          <p:nvPr/>
        </p:nvPicPr>
        <p:blipFill>
          <a:blip r:embed="rId2"/>
          <a:stretch/>
        </p:blipFill>
        <p:spPr>
          <a:xfrm>
            <a:off x="3809880" y="4114800"/>
            <a:ext cx="3733920" cy="2219400"/>
          </a:xfrm>
          <a:prstGeom prst="rect">
            <a:avLst/>
          </a:prstGeom>
          <a:ln w="0">
            <a:noFill/>
          </a:ln>
        </p:spPr>
      </p:pic>
      <p:sp>
        <p:nvSpPr>
          <p:cNvPr id="102" name="Slide Number Placeholder 5"/>
          <p:cNvSpPr/>
          <p:nvPr/>
        </p:nvSpPr>
        <p:spPr>
          <a:xfrm>
            <a:off x="4362480" y="1027080"/>
            <a:ext cx="457200" cy="441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46800" rIns="4572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67FDA7A-5D57-444D-93BB-C27BEA068187}" type="slidenum">
              <a:rPr lang="en-US" sz="1600" b="0" strike="noStrike" spc="-1">
                <a:solidFill>
                  <a:srgbClr val="7B9899"/>
                </a:solidFill>
                <a:latin typeface="Arial"/>
              </a:rPr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4</a:t>
            </a:fld>
            <a:endParaRPr lang="en-US" sz="1600" b="0" strike="noStrike" spc="-1">
              <a:latin typeface="Arial"/>
            </a:endParaRPr>
          </a:p>
        </p:txBody>
      </p:sp>
      <p:sp>
        <p:nvSpPr>
          <p:cNvPr id="103" name="Footer Placeholder 3"/>
          <p:cNvSpPr/>
          <p:nvPr/>
        </p:nvSpPr>
        <p:spPr>
          <a:xfrm>
            <a:off x="304920" y="6410160"/>
            <a:ext cx="3581280" cy="366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0" strike="noStrike" spc="-1">
                <a:solidFill>
                  <a:srgbClr val="FFFFFF"/>
                </a:solidFill>
                <a:latin typeface="Arial"/>
              </a:rPr>
              <a:t>Sahaj Computer Solutions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04" name="Date Placeholder 3"/>
          <p:cNvSpPr/>
          <p:nvPr/>
        </p:nvSpPr>
        <p:spPr>
          <a:xfrm>
            <a:off x="4572000" y="6405480"/>
            <a:ext cx="426420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FFFFFF"/>
                </a:solidFill>
                <a:latin typeface="Arial"/>
              </a:rPr>
              <a:t>Introduction to Oracle and Creating Tables</a:t>
            </a:r>
            <a:endParaRPr lang="en-US" sz="1400" b="0" strike="noStrike" spc="-1">
              <a:latin typeface="Arial"/>
            </a:endParaRP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301320" y="228600"/>
            <a:ext cx="8534520" cy="7588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/>
          <a:p>
            <a:pPr marL="216000" indent="-216000" algn="ctr"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strike="noStrike" spc="-1">
                <a:latin typeface="Arial"/>
              </a:rPr>
              <a:t>Creating Tables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301320" y="1527120"/>
            <a:ext cx="8504280" cy="4572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/>
          <a:p>
            <a:pPr marL="432000" indent="-324000">
              <a:spcBef>
                <a:spcPts val="675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700" b="0" strike="noStrike" spc="-1">
                <a:solidFill>
                  <a:srgbClr val="000000"/>
                </a:solidFill>
                <a:latin typeface="Arial"/>
              </a:rPr>
              <a:t>A table is the data structure that holds data in a relational database. A table is composed of rows and columns. </a:t>
            </a:r>
            <a:endParaRPr lang="en-US" sz="2700" b="0" strike="noStrike" spc="-1">
              <a:latin typeface="Arial"/>
            </a:endParaRPr>
          </a:p>
          <a:p>
            <a:pPr marL="272880" indent="-272880"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700" b="0" strike="noStrike" spc="-1">
              <a:latin typeface="Arial"/>
            </a:endParaRPr>
          </a:p>
        </p:txBody>
      </p:sp>
      <p:pic>
        <p:nvPicPr>
          <p:cNvPr id="107" name="Picture 3"/>
          <p:cNvPicPr/>
          <p:nvPr/>
        </p:nvPicPr>
        <p:blipFill>
          <a:blip r:embed="rId2"/>
          <a:stretch/>
        </p:blipFill>
        <p:spPr>
          <a:xfrm>
            <a:off x="2057400" y="3124080"/>
            <a:ext cx="5095800" cy="2229120"/>
          </a:xfrm>
          <a:prstGeom prst="rect">
            <a:avLst/>
          </a:prstGeom>
          <a:ln w="0">
            <a:noFill/>
          </a:ln>
        </p:spPr>
      </p:pic>
      <p:sp>
        <p:nvSpPr>
          <p:cNvPr id="108" name="Slide Number Placeholder 4"/>
          <p:cNvSpPr/>
          <p:nvPr/>
        </p:nvSpPr>
        <p:spPr>
          <a:xfrm>
            <a:off x="4362480" y="1027080"/>
            <a:ext cx="457200" cy="441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46800" rIns="45720" bIns="4680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7C620E7-8873-4FAE-96CF-C6BD910D1940}" type="slidenum">
              <a:rPr lang="en-US" sz="1600" b="0" strike="noStrike" spc="-1">
                <a:solidFill>
                  <a:srgbClr val="7B9899"/>
                </a:solidFill>
                <a:latin typeface="Arial"/>
              </a:rPr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5</a:t>
            </a:fld>
            <a:endParaRPr lang="en-US" sz="1600" b="0" strike="noStrike" spc="-1">
              <a:latin typeface="Arial"/>
            </a:endParaRPr>
          </a:p>
        </p:txBody>
      </p:sp>
      <p:sp>
        <p:nvSpPr>
          <p:cNvPr id="109" name="Footer Placeholder 6"/>
          <p:cNvSpPr/>
          <p:nvPr/>
        </p:nvSpPr>
        <p:spPr>
          <a:xfrm>
            <a:off x="304920" y="6410160"/>
            <a:ext cx="3581280" cy="366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0" strike="noStrike" spc="-1">
                <a:solidFill>
                  <a:srgbClr val="FFFFFF"/>
                </a:solidFill>
                <a:latin typeface="Arial"/>
              </a:rPr>
              <a:t>Sahaj Computer Solutions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10" name="Date Placeholder 6"/>
          <p:cNvSpPr/>
          <p:nvPr/>
        </p:nvSpPr>
        <p:spPr>
          <a:xfrm>
            <a:off x="4572000" y="6405480"/>
            <a:ext cx="4264200" cy="365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>
                <a:solidFill>
                  <a:srgbClr val="FFFFFF"/>
                </a:solidFill>
                <a:latin typeface="Arial"/>
              </a:rPr>
              <a:t>Introduction to Oracle and Creating Tables</a:t>
            </a:r>
            <a:endParaRPr lang="en-US" sz="1400" b="0" strike="noStrike" spc="-1">
              <a:latin typeface="Arial"/>
            </a:endParaRP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IN" sz="4400" b="0" strike="noStrike" spc="-1">
                <a:solidFill>
                  <a:srgbClr val="000000"/>
                </a:solidFill>
                <a:latin typeface="Calibri"/>
              </a:rPr>
              <a:t>SQL * PLUS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080" cy="175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algn="ctr">
              <a:lnSpc>
                <a:spcPct val="100000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en-IN" sz="3200" b="0" strike="noStrike" spc="-1">
                <a:solidFill>
                  <a:srgbClr val="8B8B8B"/>
                </a:solidFill>
                <a:latin typeface="Calibri"/>
              </a:rPr>
              <a:t>Introduction</a:t>
            </a: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4400" b="1" strike="noStrike" spc="-1">
                <a:solidFill>
                  <a:srgbClr val="000000"/>
                </a:solidFill>
                <a:latin typeface="Calibri"/>
              </a:rPr>
              <a:t>SQL*Plus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79000" lnSpcReduction="10000"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SQL *Plus is a product of Oracle in which the languages SQL and PL/SQL can be used. 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SQL * Plus has its own command language for controlling the product and for formatting the results of the SQL interogations.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SQL * Plus recognizes SQL commands and sends these commands to Oracle server for execution. </a:t>
            </a:r>
            <a:endParaRPr lang="en-US" sz="3200" b="0" strike="noStrike" spc="-1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r>
              <a:rPr lang="en-GB" sz="3000" b="0" strike="noStrike" spc="-1">
                <a:solidFill>
                  <a:srgbClr val="000000"/>
                </a:solidFill>
                <a:latin typeface="Calibri"/>
              </a:rPr>
              <a:t>sqlplus is equivalent to:</a:t>
            </a:r>
            <a:endParaRPr lang="en-US" sz="3000" b="0" strike="noStrike" spc="-1"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GB" sz="2800" b="0" strike="noStrike" spc="-1">
                <a:solidFill>
                  <a:srgbClr val="000000"/>
                </a:solidFill>
                <a:latin typeface="Calibri"/>
              </a:rPr>
              <a:t>"sqlcmd" in Microsoft SQL Server</a:t>
            </a:r>
            <a:endParaRPr lang="en-US" sz="2800" b="0" strike="noStrike" spc="-1"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GB" sz="2800" b="0" strike="noStrike" spc="-1">
                <a:solidFill>
                  <a:srgbClr val="000000"/>
                </a:solidFill>
                <a:latin typeface="Calibri"/>
              </a:rPr>
              <a:t>"psql" in PostgreSQL</a:t>
            </a:r>
            <a:endParaRPr lang="en-US" sz="2800" b="0" strike="noStrike" spc="-1">
              <a:latin typeface="Arial"/>
            </a:endParaRP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GB" sz="2800" b="0" strike="noStrike" spc="-1">
                <a:solidFill>
                  <a:srgbClr val="000000"/>
                </a:solidFill>
                <a:latin typeface="Calibri"/>
              </a:rPr>
              <a:t>"mysql" in MySQL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Calibri"/>
              </a:rPr>
              <a:t>SQL*Plus</a:t>
            </a:r>
            <a:endParaRPr lang="en-US" sz="4400" b="0" strike="noStrike" spc="-1">
              <a:latin typeface="Arial"/>
            </a:endParaRPr>
          </a:p>
        </p:txBody>
      </p:sp>
      <p:pic>
        <p:nvPicPr>
          <p:cNvPr id="116" name="Picture 4"/>
          <p:cNvPicPr/>
          <p:nvPr/>
        </p:nvPicPr>
        <p:blipFill>
          <a:blip r:embed="rId3"/>
          <a:stretch/>
        </p:blipFill>
        <p:spPr>
          <a:xfrm>
            <a:off x="2514600" y="1371600"/>
            <a:ext cx="6481800" cy="4114800"/>
          </a:xfrm>
          <a:prstGeom prst="rect">
            <a:avLst/>
          </a:prstGeom>
          <a:ln w="0">
            <a:noFill/>
          </a:ln>
        </p:spPr>
      </p:pic>
      <p:pic>
        <p:nvPicPr>
          <p:cNvPr id="117" name="Picture 2" descr="https://www.oracletutorial.com/wp-content/uploads/2017/07/access-sqlplus.png"/>
          <p:cNvPicPr/>
          <p:nvPr/>
        </p:nvPicPr>
        <p:blipFill>
          <a:blip r:embed="rId4"/>
          <a:stretch/>
        </p:blipFill>
        <p:spPr>
          <a:xfrm>
            <a:off x="0" y="1772640"/>
            <a:ext cx="2294640" cy="4761720"/>
          </a:xfrm>
          <a:prstGeom prst="rect">
            <a:avLst/>
          </a:prstGeom>
          <a:ln w="0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2667000" y="5562600"/>
            <a:ext cx="617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Note: If password contain special character like /, #, @, ! etc. then use quotation marks for entering password. E.g. if password is </a:t>
            </a:r>
            <a:r>
              <a:rPr lang="en-US" b="1" dirty="0" err="1" smtClean="0">
                <a:solidFill>
                  <a:srgbClr val="FF0000"/>
                </a:solidFill>
              </a:rPr>
              <a:t>abc</a:t>
            </a:r>
            <a:r>
              <a:rPr lang="en-US" b="1" dirty="0" smtClean="0">
                <a:solidFill>
                  <a:srgbClr val="FF0000"/>
                </a:solidFill>
              </a:rPr>
              <a:t>/123 then type “</a:t>
            </a:r>
            <a:r>
              <a:rPr lang="en-US" b="1" dirty="0" err="1" smtClean="0">
                <a:solidFill>
                  <a:srgbClr val="FF0000"/>
                </a:solidFill>
              </a:rPr>
              <a:t>abc</a:t>
            </a:r>
            <a:r>
              <a:rPr lang="en-US" b="1" dirty="0" smtClean="0">
                <a:solidFill>
                  <a:srgbClr val="FF0000"/>
                </a:solidFill>
              </a:rPr>
              <a:t>/123” in password field in above window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en-US" sz="3600" b="1" strike="noStrike" spc="-1" dirty="0">
                <a:solidFill>
                  <a:srgbClr val="000000"/>
                </a:solidFill>
                <a:latin typeface="Calibri"/>
              </a:rPr>
              <a:t>Operations you can perform in SQL * Plus</a:t>
            </a:r>
            <a:endParaRPr lang="en-US" sz="3600" b="0" strike="noStrike" spc="-1" dirty="0"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92500" lnSpcReduction="20000"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edit, save, load and execute SQL commands and PL/SQL blocks; </a:t>
            </a:r>
            <a:endParaRPr lang="en-US" sz="3200" b="0" strike="noStrike" spc="-1" dirty="0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list tables structures; </a:t>
            </a:r>
            <a:endParaRPr lang="en-US" sz="3200" b="0" strike="noStrike" spc="-1" dirty="0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access and transfer data between databases; </a:t>
            </a:r>
            <a:endParaRPr lang="en-US" sz="3200" b="0" strike="noStrike" spc="-1" dirty="0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implementation of functions for database managing: the users administration, table, operations management of archiving and recovery.</a:t>
            </a:r>
            <a:endParaRPr lang="en-US" sz="3200" b="0" strike="noStrike" spc="-1" dirty="0"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 dirty="0">
                <a:solidFill>
                  <a:srgbClr val="000000"/>
                </a:solidFill>
                <a:latin typeface="Calibri"/>
              </a:rPr>
              <a:t>You can use SQL*Plus commands to manipulate SQL commands and PL/SQL blocks and to format and print query results.  </a:t>
            </a:r>
            <a:endParaRPr lang="en-US" sz="32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1099</TotalTime>
  <Words>1395</Words>
  <Application>LibreOffice/7.3.7.2$Linux_X86_64 LibreOffice_project/30$Build-2</Application>
  <PresentationFormat>On-screen Show (4:3)</PresentationFormat>
  <Paragraphs>152</Paragraphs>
  <Slides>22</Slides>
  <Notes>1</Notes>
  <HiddenSlides>5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Office Theme</vt:lpstr>
      <vt:lpstr>Introduction To Oracle</vt:lpstr>
      <vt:lpstr>Introduction to Databases</vt:lpstr>
      <vt:lpstr>ORACLE</vt:lpstr>
      <vt:lpstr>ORACLE DATABASE </vt:lpstr>
      <vt:lpstr>Creating Tables</vt:lpstr>
      <vt:lpstr>SQL * PLUS</vt:lpstr>
      <vt:lpstr>SQL*Plus</vt:lpstr>
      <vt:lpstr>SQL*Plus</vt:lpstr>
      <vt:lpstr>Operations you can perform in SQL * Plus</vt:lpstr>
      <vt:lpstr>Slide 10</vt:lpstr>
      <vt:lpstr>SQL * Plus commands</vt:lpstr>
      <vt:lpstr>Getting Help</vt:lpstr>
      <vt:lpstr>ACCEPT Command</vt:lpstr>
      <vt:lpstr>SQL*Plus DEFINE Command</vt:lpstr>
      <vt:lpstr>Substitution variables</vt:lpstr>
      <vt:lpstr>DESCRIBE</vt:lpstr>
      <vt:lpstr>GET</vt:lpstr>
      <vt:lpstr>SAVE</vt:lpstr>
      <vt:lpstr>Execute a SQL script file in SQLPlus</vt:lpstr>
      <vt:lpstr>SET</vt:lpstr>
      <vt:lpstr>Examples</vt:lpstr>
      <vt:lpstr>Examples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abc</dc:creator>
  <dc:description/>
  <cp:lastModifiedBy>josan</cp:lastModifiedBy>
  <cp:revision>41</cp:revision>
  <dcterms:created xsi:type="dcterms:W3CDTF">2019-09-25T02:38:17Z</dcterms:created>
  <dcterms:modified xsi:type="dcterms:W3CDTF">2024-02-27T05:45:31Z</dcterms:modified>
  <dc:language>en-IN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On-screen Show (4:3)</vt:lpwstr>
  </property>
  <property fmtid="{D5CDD505-2E9C-101B-9397-08002B2CF9AE}" pid="4" name="Slides">
    <vt:i4>15</vt:i4>
  </property>
</Properties>
</file>